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27689D"/>
    <a:srgbClr val="009167"/>
    <a:srgbClr val="4472C4"/>
    <a:srgbClr val="009165"/>
    <a:srgbClr val="1F4E79"/>
    <a:srgbClr val="000000"/>
    <a:srgbClr val="00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AD734-6066-4FD3-99CB-FBAE63A76635}" v="127" dt="2021-05-14T15:49:57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E5AD734-6066-4FD3-99CB-FBAE63A76635}"/>
    <pc:docChg chg="undo redo custSel delSld modSld">
      <pc:chgData name="NESTOR JULIO HERNANDEZ BOCKER" userId="a413b3be1cc3406f" providerId="LiveId" clId="{BE5AD734-6066-4FD3-99CB-FBAE63A76635}" dt="2021-05-14T16:16:22.242" v="256" actId="20577"/>
      <pc:docMkLst>
        <pc:docMk/>
      </pc:docMkLst>
      <pc:sldChg chg="modSp mod">
        <pc:chgData name="NESTOR JULIO HERNANDEZ BOCKER" userId="a413b3be1cc3406f" providerId="LiveId" clId="{BE5AD734-6066-4FD3-99CB-FBAE63A76635}" dt="2021-05-14T16:05:49.81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BE5AD734-6066-4FD3-99CB-FBAE63A76635}" dt="2021-05-14T16:05:49.81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4:53:39.134" v="77" actId="6549"/>
        <pc:sldMkLst>
          <pc:docMk/>
          <pc:sldMk cId="3660792544" sldId="276"/>
        </pc:sldMkLst>
        <pc:spChg chg="mod">
          <ac:chgData name="NESTOR JULIO HERNANDEZ BOCKER" userId="a413b3be1cc3406f" providerId="LiveId" clId="{BE5AD734-6066-4FD3-99CB-FBAE63A76635}" dt="2021-05-14T14:53:39.134" v="77" actId="6549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BE5AD734-6066-4FD3-99CB-FBAE63A76635}" dt="2021-05-14T14:51:59.645" v="4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5:09:44.357" v="102" actId="20577"/>
        <pc:sldMkLst>
          <pc:docMk/>
          <pc:sldMk cId="3937330767" sldId="277"/>
        </pc:sldMkLst>
        <pc:spChg chg="mod">
          <ac:chgData name="NESTOR JULIO HERNANDEZ BOCKER" userId="a413b3be1cc3406f" providerId="LiveId" clId="{BE5AD734-6066-4FD3-99CB-FBAE63A76635}" dt="2021-05-14T15:09:44.357" v="102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4:54:07.058" v="91" actId="20577"/>
          <ac:spMkLst>
            <pc:docMk/>
            <pc:sldMk cId="3937330767" sldId="277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5:39:07.163" v="218" actId="113"/>
        <pc:sldMkLst>
          <pc:docMk/>
          <pc:sldMk cId="2435577994" sldId="278"/>
        </pc:sldMkLst>
        <pc:spChg chg="mod">
          <ac:chgData name="NESTOR JULIO HERNANDEZ BOCKER" userId="a413b3be1cc3406f" providerId="LiveId" clId="{BE5AD734-6066-4FD3-99CB-FBAE63A76635}" dt="2021-05-14T15:29:56.640" v="105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36:55.453" v="21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BE5AD734-6066-4FD3-99CB-FBAE63A76635}" dt="2021-05-14T15:38:36.835" v="213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del">
          <ac:chgData name="NESTOR JULIO HERNANDEZ BOCKER" userId="a413b3be1cc3406f" providerId="LiveId" clId="{BE5AD734-6066-4FD3-99CB-FBAE63A76635}" dt="2021-05-14T15:30:25.555" v="110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39:07.163" v="218" actId="113"/>
          <ac:graphicFrameMkLst>
            <pc:docMk/>
            <pc:sldMk cId="2435577994" sldId="278"/>
            <ac:graphicFrameMk id="13" creationId="{00000000-0008-0000-0100-000004000000}"/>
          </ac:graphicFrameMkLst>
        </pc:graphicFrameChg>
      </pc:sldChg>
      <pc:sldChg chg="modSp mod">
        <pc:chgData name="NESTOR JULIO HERNANDEZ BOCKER" userId="a413b3be1cc3406f" providerId="LiveId" clId="{BE5AD734-6066-4FD3-99CB-FBAE63A76635}" dt="2021-05-14T16:07:09.982" v="248" actId="20577"/>
        <pc:sldMkLst>
          <pc:docMk/>
          <pc:sldMk cId="388765939" sldId="279"/>
        </pc:sldMkLst>
        <pc:spChg chg="mod">
          <ac:chgData name="NESTOR JULIO HERNANDEZ BOCKER" userId="a413b3be1cc3406f" providerId="LiveId" clId="{BE5AD734-6066-4FD3-99CB-FBAE63A76635}" dt="2021-05-14T16:07:09.982" v="248" actId="20577"/>
          <ac:spMkLst>
            <pc:docMk/>
            <pc:sldMk cId="388765939" sldId="279"/>
            <ac:spMk id="8" creationId="{39859359-D35B-3B4A-9B7A-4F41EF0AFBA5}"/>
          </ac:spMkLst>
        </pc:spChg>
      </pc:sldChg>
      <pc:sldChg chg="modSp mod">
        <pc:chgData name="NESTOR JULIO HERNANDEZ BOCKER" userId="a413b3be1cc3406f" providerId="LiveId" clId="{BE5AD734-6066-4FD3-99CB-FBAE63A76635}" dt="2021-05-14T16:16:22.242" v="256" actId="20577"/>
        <pc:sldMkLst>
          <pc:docMk/>
          <pc:sldMk cId="2244301452" sldId="280"/>
        </pc:sldMkLst>
        <pc:spChg chg="mod">
          <ac:chgData name="NESTOR JULIO HERNANDEZ BOCKER" userId="a413b3be1cc3406f" providerId="LiveId" clId="{BE5AD734-6066-4FD3-99CB-FBAE63A76635}" dt="2021-05-14T16:13:10.792" v="249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6:16:22.242" v="256" actId="20577"/>
          <ac:spMkLst>
            <pc:docMk/>
            <pc:sldMk cId="2244301452" sldId="280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6:06:55.616" v="244" actId="20577"/>
        <pc:sldMkLst>
          <pc:docMk/>
          <pc:sldMk cId="1081735659" sldId="281"/>
        </pc:sldMkLst>
        <pc:spChg chg="mod">
          <ac:chgData name="NESTOR JULIO HERNANDEZ BOCKER" userId="a413b3be1cc3406f" providerId="LiveId" clId="{BE5AD734-6066-4FD3-99CB-FBAE63A76635}" dt="2021-05-14T16:06:55.616" v="244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59:37.963" v="242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E5AD734-6066-4FD3-99CB-FBAE63A76635}" dt="2021-05-14T15:49:29.130" v="219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49:57.433" v="223" actId="14100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BE5AD734-6066-4FD3-99CB-FBAE63A76635}" dt="2021-05-14T14:53:07.387" v="62" actId="1038"/>
        <pc:sldMkLst>
          <pc:docMk/>
          <pc:sldMk cId="3805514638" sldId="282"/>
        </pc:sldMkLst>
        <pc:spChg chg="mod">
          <ac:chgData name="NESTOR JULIO HERNANDEZ BOCKER" userId="a413b3be1cc3406f" providerId="LiveId" clId="{BE5AD734-6066-4FD3-99CB-FBAE63A76635}" dt="2021-05-14T14:52:23.764" v="1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BE5AD734-6066-4FD3-99CB-FBAE63A76635}" dt="2021-05-14T14:52:43.068" v="20"/>
          <ac:graphicFrameMkLst>
            <pc:docMk/>
            <pc:sldMk cId="3805514638" sldId="282"/>
            <ac:graphicFrameMk id="6" creationId="{E81787C0-FCDB-4960-A5E7-D1499FBBF92C}"/>
          </ac:graphicFrameMkLst>
        </pc:graphicFrameChg>
        <pc:graphicFrameChg chg="add mod">
          <ac:chgData name="NESTOR JULIO HERNANDEZ BOCKER" userId="a413b3be1cc3406f" providerId="LiveId" clId="{BE5AD734-6066-4FD3-99CB-FBAE63A76635}" dt="2021-05-14T14:53:07.387" v="62" actId="1038"/>
          <ac:graphicFrameMkLst>
            <pc:docMk/>
            <pc:sldMk cId="3805514638" sldId="282"/>
            <ac:graphicFrameMk id="10" creationId="{E81787C0-FCDB-4960-A5E7-D1499FBBF92C}"/>
          </ac:graphicFrameMkLst>
        </pc:graphicFrameChg>
        <pc:graphicFrameChg chg="del">
          <ac:chgData name="NESTOR JULIO HERNANDEZ BOCKER" userId="a413b3be1cc3406f" providerId="LiveId" clId="{BE5AD734-6066-4FD3-99CB-FBAE63A76635}" dt="2021-05-14T14:52:27.429" v="14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41103365" sldId="283"/>
        </pc:sldMkLst>
      </pc:sldChg>
      <pc:sldChg chg="del">
        <pc:chgData name="NESTOR JULIO HERNANDEZ BOCKER" userId="a413b3be1cc3406f" providerId="LiveId" clId="{BE5AD734-6066-4FD3-99CB-FBAE63A76635}" dt="2021-05-14T14:52:08.205" v="6" actId="47"/>
        <pc:sldMkLst>
          <pc:docMk/>
          <pc:sldMk cId="4253003800" sldId="284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1818447118" sldId="287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2021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3-INDICADORES%20ECON&#211;MICOS\1-PIB\2021\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2021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2021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2021\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F:\3-INDICADORES%20ECON&#211;MICOS\1-PIB\Productos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2021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E-4D0E-85F5-5CCF9DD351C6}"/>
              </c:ext>
            </c:extLst>
          </c:dPt>
          <c:dLbls>
            <c:dLbl>
              <c:idx val="7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3-47C1-85A8-36F1F91EC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Explotación de minas y canteras</c:v>
                </c:pt>
                <c:pt idx="2">
                  <c:v>Construcción</c:v>
                </c:pt>
                <c:pt idx="3">
                  <c:v>Suministro de electricidad, gas, vapor y aire acondicionado</c:v>
                </c:pt>
                <c:pt idx="4">
                  <c:v>Comercio al por mayor y al por menor</c:v>
                </c:pt>
                <c:pt idx="5">
                  <c:v>Actividades profesionales, científicas y técnicas</c:v>
                </c:pt>
                <c:pt idx="6">
                  <c:v>Actividades inmobiliarias</c:v>
                </c:pt>
                <c:pt idx="7">
                  <c:v>Información y comunicaciones</c:v>
                </c:pt>
                <c:pt idx="8">
                  <c:v>Agricultura, ganadería, caza, silvicultura y pesca</c:v>
                </c:pt>
                <c:pt idx="9">
                  <c:v>Administración pública y defensa</c:v>
                </c:pt>
                <c:pt idx="10">
                  <c:v>Actividades financieras y de seguros</c:v>
                </c:pt>
                <c:pt idx="11">
                  <c:v>Industrias manufactureras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1.1010853264301659</c:v>
                </c:pt>
                <c:pt idx="1">
                  <c:v>-14.980404710959476</c:v>
                </c:pt>
                <c:pt idx="2">
                  <c:v>-5.9899428762973486</c:v>
                </c:pt>
                <c:pt idx="3">
                  <c:v>-1.2645841572917789</c:v>
                </c:pt>
                <c:pt idx="4">
                  <c:v>-0.79362441874081924</c:v>
                </c:pt>
                <c:pt idx="5">
                  <c:v>1.5254753122202942</c:v>
                </c:pt>
                <c:pt idx="6">
                  <c:v>1.7437170331380685</c:v>
                </c:pt>
                <c:pt idx="7">
                  <c:v>2.5553986749305722</c:v>
                </c:pt>
                <c:pt idx="8">
                  <c:v>3.2793974467976881</c:v>
                </c:pt>
                <c:pt idx="9">
                  <c:v>3.4938259423957163</c:v>
                </c:pt>
                <c:pt idx="10">
                  <c:v>4.8702134059411435</c:v>
                </c:pt>
                <c:pt idx="11">
                  <c:v>7.0070966758291746</c:v>
                </c:pt>
                <c:pt idx="12">
                  <c:v>7.6447722461573875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AE-4D0E-85F5-5CCF9DD35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59-4CB8-ADCE-2EF4BF8E89BB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9-4CB8-ADCE-2EF4BF8E89BB}"/>
                </c:ext>
              </c:extLst>
            </c:dLbl>
            <c:dLbl>
              <c:idx val="4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59-4CB8-ADCE-2EF4BF8E89BB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9-4CB8-ADCE-2EF4BF8E89BB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9-4CB8-ADCE-2EF4BF8E89BB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59-4CB8-ADCE-2EF4BF8E89B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59-4CB8-ADCE-2EF4BF8E89BB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59-4CB8-ADCE-2EF4BF8E89B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759-4CB8-ADCE-2EF4BF8E89BB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759-4CB8-ADCE-2EF4BF8E8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</c:v>
                </c:pt>
                <c:pt idx="1">
                  <c:v>2007-I</c:v>
                </c:pt>
                <c:pt idx="2">
                  <c:v>2008-I</c:v>
                </c:pt>
                <c:pt idx="3">
                  <c:v>2009-I</c:v>
                </c:pt>
                <c:pt idx="4">
                  <c:v>2010-I</c:v>
                </c:pt>
                <c:pt idx="5">
                  <c:v>2011-I</c:v>
                </c:pt>
                <c:pt idx="6">
                  <c:v>2012-I</c:v>
                </c:pt>
                <c:pt idx="7">
                  <c:v>2013-I</c:v>
                </c:pt>
                <c:pt idx="8">
                  <c:v>2014-I</c:v>
                </c:pt>
                <c:pt idx="9">
                  <c:v>2015-I</c:v>
                </c:pt>
                <c:pt idx="10">
                  <c:v>2016-I</c:v>
                </c:pt>
                <c:pt idx="11">
                  <c:v>2017-I</c:v>
                </c:pt>
                <c:pt idx="12">
                  <c:v>2018-I</c:v>
                </c:pt>
                <c:pt idx="13">
                  <c:v>2019-I</c:v>
                </c:pt>
                <c:pt idx="14">
                  <c:v>2020-I</c:v>
                </c:pt>
                <c:pt idx="15">
                  <c:v>2021-I</c:v>
                </c:pt>
              </c:strCache>
            </c:strRef>
          </c:cat>
          <c:val>
            <c:numRef>
              <c:f>'PIB ANUAL'!$C$92:$R$92</c:f>
              <c:numCache>
                <c:formatCode>_-* #,##0.0_-;\-* #,##0.0_-;_-* "-"??_-;_-@_-</c:formatCode>
                <c:ptCount val="16"/>
                <c:pt idx="0">
                  <c:v>1.5518604885107692</c:v>
                </c:pt>
                <c:pt idx="1">
                  <c:v>4.0640844715110518</c:v>
                </c:pt>
                <c:pt idx="2">
                  <c:v>2.2908902891862084</c:v>
                </c:pt>
                <c:pt idx="3">
                  <c:v>-2.9349801962633109</c:v>
                </c:pt>
                <c:pt idx="4">
                  <c:v>-0.47927949636866174</c:v>
                </c:pt>
                <c:pt idx="5">
                  <c:v>6.6552106389551824</c:v>
                </c:pt>
                <c:pt idx="6">
                  <c:v>1.733156986353805</c:v>
                </c:pt>
                <c:pt idx="7">
                  <c:v>3.5324038930616695</c:v>
                </c:pt>
                <c:pt idx="8">
                  <c:v>7.7517763913249809</c:v>
                </c:pt>
                <c:pt idx="9">
                  <c:v>3.1179755587021418</c:v>
                </c:pt>
                <c:pt idx="10">
                  <c:v>-0.67099233090863208</c:v>
                </c:pt>
                <c:pt idx="11">
                  <c:v>11.28019674618119</c:v>
                </c:pt>
                <c:pt idx="12">
                  <c:v>0.96202641495088415</c:v>
                </c:pt>
                <c:pt idx="13">
                  <c:v>0.9498775409434046</c:v>
                </c:pt>
                <c:pt idx="14">
                  <c:v>6.2675597525825566</c:v>
                </c:pt>
                <c:pt idx="15">
                  <c:v>3.2793974467976881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759-4CB8-ADCE-2EF4BF8E89BB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59-4CB8-ADCE-2EF4BF8E89BB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59-4CB8-ADCE-2EF4BF8E89BB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59-4CB8-ADCE-2EF4BF8E89BB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59-4CB8-ADCE-2EF4BF8E89BB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F759-4CB8-ADCE-2EF4BF8E8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</c:v>
                </c:pt>
                <c:pt idx="1">
                  <c:v>2007-I</c:v>
                </c:pt>
                <c:pt idx="2">
                  <c:v>2008-I</c:v>
                </c:pt>
                <c:pt idx="3">
                  <c:v>2009-I</c:v>
                </c:pt>
                <c:pt idx="4">
                  <c:v>2010-I</c:v>
                </c:pt>
                <c:pt idx="5">
                  <c:v>2011-I</c:v>
                </c:pt>
                <c:pt idx="6">
                  <c:v>2012-I</c:v>
                </c:pt>
                <c:pt idx="7">
                  <c:v>2013-I</c:v>
                </c:pt>
                <c:pt idx="8">
                  <c:v>2014-I</c:v>
                </c:pt>
                <c:pt idx="9">
                  <c:v>2015-I</c:v>
                </c:pt>
                <c:pt idx="10">
                  <c:v>2016-I</c:v>
                </c:pt>
                <c:pt idx="11">
                  <c:v>2017-I</c:v>
                </c:pt>
                <c:pt idx="12">
                  <c:v>2018-I</c:v>
                </c:pt>
                <c:pt idx="13">
                  <c:v>2019-I</c:v>
                </c:pt>
                <c:pt idx="14">
                  <c:v>2020-I</c:v>
                </c:pt>
                <c:pt idx="15">
                  <c:v>2021-I</c:v>
                </c:pt>
              </c:strCache>
            </c:strRef>
          </c:cat>
          <c:val>
            <c:numRef>
              <c:f>'PIB ANUAL'!$C$93:$R$93</c:f>
              <c:numCache>
                <c:formatCode>_-* #,##0.0_-;\-* #,##0.0_-;_-* "-"??_-;_-@_-</c:formatCode>
                <c:ptCount val="16"/>
                <c:pt idx="0">
                  <c:v>6.355589121044261</c:v>
                </c:pt>
                <c:pt idx="1">
                  <c:v>6.7993553834027267</c:v>
                </c:pt>
                <c:pt idx="2">
                  <c:v>5.1523314135231146</c:v>
                </c:pt>
                <c:pt idx="3">
                  <c:v>0.24440937745704616</c:v>
                </c:pt>
                <c:pt idx="4">
                  <c:v>3.6317072609496108</c:v>
                </c:pt>
                <c:pt idx="5">
                  <c:v>6.825320517933875</c:v>
                </c:pt>
                <c:pt idx="6">
                  <c:v>5.9485406158834309</c:v>
                </c:pt>
                <c:pt idx="7">
                  <c:v>2.6526352922271457</c:v>
                </c:pt>
                <c:pt idx="8">
                  <c:v>6.4419393324298255</c:v>
                </c:pt>
                <c:pt idx="9">
                  <c:v>2.9308775744403874</c:v>
                </c:pt>
                <c:pt idx="10">
                  <c:v>2.2947321100286473</c:v>
                </c:pt>
                <c:pt idx="11">
                  <c:v>1.0190832164892498</c:v>
                </c:pt>
                <c:pt idx="12">
                  <c:v>1.6266885863482514</c:v>
                </c:pt>
                <c:pt idx="13">
                  <c:v>3.5513367818920614</c:v>
                </c:pt>
                <c:pt idx="14">
                  <c:v>0.58584412380339757</c:v>
                </c:pt>
                <c:pt idx="15">
                  <c:v>1.1010853264301659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F759-4CB8-ADCE-2EF4BF8E8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F8-4166-8433-A6186368218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F8-4166-8433-A6186368218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F8-4166-8433-A6186368218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F8-4166-8433-A6186368218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F8-4166-8433-A6186368218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F8-4166-8433-A61863682181}"/>
              </c:ext>
            </c:extLst>
          </c:dPt>
          <c:dPt>
            <c:idx val="30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9F8-4166-8433-A61863682181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F8-4166-8433-A61863682181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F8-4166-8433-A61863682181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9F8-4166-8433-A61863682181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9F8-4166-8433-A61863682181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9F8-4166-8433-A61863682181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9F8-4166-8433-A61863682181}"/>
                </c:ext>
              </c:extLst>
            </c:dLbl>
            <c:dLbl>
              <c:idx val="2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9F8-4166-8433-A61863682181}"/>
                </c:ext>
              </c:extLst>
            </c:dLbl>
            <c:dLbl>
              <c:idx val="2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9F8-4166-8433-A61863682181}"/>
                </c:ext>
              </c:extLst>
            </c:dLbl>
            <c:dLbl>
              <c:idx val="3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9F8-4166-8433-A61863682181}"/>
                </c:ext>
              </c:extLst>
            </c:dLbl>
            <c:dLbl>
              <c:idx val="33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9F8-4166-8433-A61863682181}"/>
                </c:ext>
              </c:extLst>
            </c:dLbl>
            <c:dLbl>
              <c:idx val="34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9F8-4166-8433-A61863682181}"/>
                </c:ext>
              </c:extLst>
            </c:dLbl>
            <c:dLbl>
              <c:idx val="35"/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59F8-4166-8433-A618636821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'PIB ANUAL'!$B$100:$AK$101</c:f>
              <c:multiLvlStrCache>
                <c:ptCount val="3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  <c:pt idx="35">
                    <c:v>I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  <c:pt idx="25">
                    <c:v>2019</c:v>
                  </c:pt>
                  <c:pt idx="30">
                    <c:v>2020</c:v>
                  </c:pt>
                  <c:pt idx="35">
                    <c:v>2021</c:v>
                  </c:pt>
                </c:lvl>
              </c:multiLvlStrCache>
            </c:multiLvlStrRef>
          </c:cat>
          <c:val>
            <c:numRef>
              <c:f>'PIB ANUAL'!$B$102:$AK$102</c:f>
              <c:numCache>
                <c:formatCode>0.0</c:formatCode>
                <c:ptCount val="36"/>
                <c:pt idx="0">
                  <c:v>7.7517763913249809</c:v>
                </c:pt>
                <c:pt idx="1">
                  <c:v>-0.73150399992279347</c:v>
                </c:pt>
                <c:pt idx="2">
                  <c:v>1.7235345166583471</c:v>
                </c:pt>
                <c:pt idx="3">
                  <c:v>3.4015964998852724</c:v>
                </c:pt>
                <c:pt idx="4" formatCode="_-* #,##0.0_-;\-* #,##0.0_-;_-* &quot;-&quot;??_-;_-@_-">
                  <c:v>2.9106724657075915</c:v>
                </c:pt>
                <c:pt idx="5" formatCode="#,##0.0">
                  <c:v>3.1179755587021418</c:v>
                </c:pt>
                <c:pt idx="6" formatCode="#,##0.0">
                  <c:v>2.6877823112410937</c:v>
                </c:pt>
                <c:pt idx="7" formatCode="#,##0.0">
                  <c:v>6.9535565487745004</c:v>
                </c:pt>
                <c:pt idx="8" formatCode="#,##0.0">
                  <c:v>4.2550057686608511</c:v>
                </c:pt>
                <c:pt idx="9" formatCode="_-* #,##0.0_-;\-* #,##0.0_-;_-* &quot;-&quot;??_-;_-@_-">
                  <c:v>4.2999566536627469</c:v>
                </c:pt>
                <c:pt idx="10" formatCode="#,##0.0">
                  <c:v>-0.67099233090863208</c:v>
                </c:pt>
                <c:pt idx="11" formatCode="#,##0.0">
                  <c:v>1.1514758119446782</c:v>
                </c:pt>
                <c:pt idx="12" formatCode="#,##0.0">
                  <c:v>1.4840811811148882</c:v>
                </c:pt>
                <c:pt idx="13" formatCode="#,##0.0">
                  <c:v>8.8484165267038009</c:v>
                </c:pt>
                <c:pt idx="14" formatCode="_-* #,##0.0_-;\-* #,##0.0_-;_-* &quot;-&quot;??_-;_-@_-">
                  <c:v>2.7366802427063703</c:v>
                </c:pt>
                <c:pt idx="15" formatCode="#,##0.0">
                  <c:v>11.28019674618119</c:v>
                </c:pt>
                <c:pt idx="16" formatCode="#,##0.0">
                  <c:v>6.1931786009463963</c:v>
                </c:pt>
                <c:pt idx="17" formatCode="#,##0.0">
                  <c:v>6.1035849774550428</c:v>
                </c:pt>
                <c:pt idx="18" formatCode="#,##0.0">
                  <c:v>-0.46079083793242148</c:v>
                </c:pt>
                <c:pt idx="19" formatCode="_-* #,##0.0_-;\-* #,##0.0_-;_-* &quot;-&quot;??_-;_-@_-">
                  <c:v>5.5763435205598739</c:v>
                </c:pt>
                <c:pt idx="20" formatCode="#,##0.0">
                  <c:v>0.96202641495088415</c:v>
                </c:pt>
                <c:pt idx="21" formatCode="#,##0.0">
                  <c:v>4.0156706021282673</c:v>
                </c:pt>
                <c:pt idx="22" formatCode="#,##0.0">
                  <c:v>0.86804315729025916</c:v>
                </c:pt>
                <c:pt idx="23" formatCode="#,##0.0">
                  <c:v>0.66483427382610216</c:v>
                </c:pt>
                <c:pt idx="24" formatCode="_-* #,##0.0_-;\-* #,##0.0_-;_-* &quot;-&quot;??_-;_-@_-">
                  <c:v>1.5939308019464562</c:v>
                </c:pt>
                <c:pt idx="25" formatCode="#,##0.0">
                  <c:v>0.9498775409434046</c:v>
                </c:pt>
                <c:pt idx="26" formatCode="#,##0.0">
                  <c:v>0.53875895397692375</c:v>
                </c:pt>
                <c:pt idx="27" formatCode="#,##0.0">
                  <c:v>3.1295839235911984</c:v>
                </c:pt>
                <c:pt idx="28" formatCode="#,##0.0">
                  <c:v>4.6500669440287652</c:v>
                </c:pt>
                <c:pt idx="29" formatCode="#,##0.0">
                  <c:v>2.3439562511785823</c:v>
                </c:pt>
                <c:pt idx="30" formatCode="#,##0.0">
                  <c:v>6.2675597525825566</c:v>
                </c:pt>
                <c:pt idx="31" formatCode="#,##0.0">
                  <c:v>-0.23428456527383901</c:v>
                </c:pt>
                <c:pt idx="32" formatCode="#,##0.0">
                  <c:v>1.8661258980074109</c:v>
                </c:pt>
                <c:pt idx="33" formatCode="#,##0.0">
                  <c:v>2.4447714109192731</c:v>
                </c:pt>
                <c:pt idx="34">
                  <c:v>2.558836094701249</c:v>
                </c:pt>
                <c:pt idx="35" formatCode="#,##0.0">
                  <c:v>3.2793974467976881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9F8-4166-8433-A61863682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0-49D0-94C3-CD5FD9BF8B35}"/>
              </c:ext>
            </c:extLst>
          </c:dPt>
          <c:dLbls>
            <c:dLbl>
              <c:idx val="1"/>
              <c:layout>
                <c:manualLayout>
                  <c:x val="-1.1299871532714225E-2"/>
                  <c:y val="3.16676798661878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0-49D0-94C3-CD5FD9BF8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Pesca y acuicultura</c:v>
                </c:pt>
                <c:pt idx="2">
                  <c:v>Cultivos agrícolas sin café</c:v>
                </c:pt>
                <c:pt idx="3">
                  <c:v>Ganadería</c:v>
                </c:pt>
                <c:pt idx="4">
                  <c:v>Silvicultura y extracción de madera</c:v>
                </c:pt>
                <c:pt idx="5">
                  <c:v>Café</c:v>
                </c:pt>
              </c:strCache>
            </c:strRef>
          </c:cat>
          <c:val>
            <c:numRef>
              <c:f>'PIB AGRO'!$B$56:$B$61</c:f>
              <c:numCache>
                <c:formatCode>_-* #,##0.0_-;\-* #,##0.0_-;_-* "-"??_-;_-@_-</c:formatCode>
                <c:ptCount val="6"/>
                <c:pt idx="0">
                  <c:v>3.2793974467976881</c:v>
                </c:pt>
                <c:pt idx="1">
                  <c:v>-8.3506428810594997</c:v>
                </c:pt>
                <c:pt idx="2">
                  <c:v>2.0324401647897332</c:v>
                </c:pt>
                <c:pt idx="3">
                  <c:v>2.6905834430029927</c:v>
                </c:pt>
                <c:pt idx="4">
                  <c:v>4.9814287766859309</c:v>
                </c:pt>
                <c:pt idx="5">
                  <c:v>21.352015623450569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C0-49D0-94C3-CD5FD9BF8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6-45ED-8091-E5070A636D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6-45ED-8091-E5070A636DC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B6-45ED-8091-E5070A636D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B6-45ED-8091-E5070A636DC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B6-45ED-8091-E5070A636DC9}"/>
              </c:ext>
            </c:extLst>
          </c:dPt>
          <c:dLbls>
            <c:dLbl>
              <c:idx val="3"/>
              <c:layout>
                <c:manualLayout>
                  <c:x val="-3.6113852101552983E-2"/>
                  <c:y val="3.03172391922349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B6-45ED-8091-E5070A636DC9}"/>
                </c:ext>
              </c:extLst>
            </c:dLbl>
            <c:dLbl>
              <c:idx val="4"/>
              <c:layout>
                <c:manualLayout>
                  <c:x val="0.10453157471932151"/>
                  <c:y val="-1.66486584440442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B6-45ED-8091-E5070A636D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AGRO'!$R$30:$R$34</c:f>
              <c:numCache>
                <c:formatCode>#,##0</c:formatCode>
                <c:ptCount val="5"/>
                <c:pt idx="0">
                  <c:v>8424.4196547417396</c:v>
                </c:pt>
                <c:pt idx="1">
                  <c:v>1298.507315681524</c:v>
                </c:pt>
                <c:pt idx="2">
                  <c:v>3548.5645888360177</c:v>
                </c:pt>
                <c:pt idx="3">
                  <c:v>508.76595237742248</c:v>
                </c:pt>
                <c:pt idx="4">
                  <c:v>434.83065884957784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B6-45ED-8091-E5070A636D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'Canasta DANE'!$B$4</c:f>
              <c:strCache>
                <c:ptCount val="1"/>
                <c:pt idx="0">
                  <c:v>Variación I trim 21/I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'Canasta DANE'!$A$5:$A$18</c:f>
              <c:strCache>
                <c:ptCount val="14"/>
                <c:pt idx="0">
                  <c:v>Caña de azúcar</c:v>
                </c:pt>
                <c:pt idx="1">
                  <c:v>Aves de corral</c:v>
                </c:pt>
                <c:pt idx="2">
                  <c:v>Caña panelera</c:v>
                </c:pt>
                <c:pt idx="3">
                  <c:v>Semillas y frutos oleaginosos</c:v>
                </c:pt>
                <c:pt idx="4">
                  <c:v>Ganado porcino</c:v>
                </c:pt>
                <c:pt idx="5">
                  <c:v>Ganado bovino</c:v>
                </c:pt>
                <c:pt idx="6">
                  <c:v>Frutas y nueces (frescas)</c:v>
                </c:pt>
                <c:pt idx="7">
                  <c:v>Huevos con cáscara frescos</c:v>
                </c:pt>
                <c:pt idx="8">
                  <c:v>Arroz</c:v>
                </c:pt>
                <c:pt idx="9">
                  <c:v>Leche sin elaborar</c:v>
                </c:pt>
                <c:pt idx="10">
                  <c:v>Plantas vivas, flores</c:v>
                </c:pt>
                <c:pt idx="11">
                  <c:v>Café pergamino</c:v>
                </c:pt>
                <c:pt idx="12">
                  <c:v>Leguminosas frescas o secas</c:v>
                </c:pt>
                <c:pt idx="13">
                  <c:v>Cacao en grano</c:v>
                </c:pt>
              </c:strCache>
            </c:strRef>
          </c:cat>
          <c:val>
            <c:numRef>
              <c:f>'Canasta DANE'!$B$5:$B$18</c:f>
              <c:numCache>
                <c:formatCode>_-* #,##0.0_-;\-* #,##0.0_-;_-* "-"??_-;_-@_-</c:formatCode>
                <c:ptCount val="14"/>
                <c:pt idx="0">
                  <c:v>-11</c:v>
                </c:pt>
                <c:pt idx="1">
                  <c:v>-6.3</c:v>
                </c:pt>
                <c:pt idx="2">
                  <c:v>-5.0999999999999996</c:v>
                </c:pt>
                <c:pt idx="3">
                  <c:v>-4.9000000000000004</c:v>
                </c:pt>
                <c:pt idx="4">
                  <c:v>2.6</c:v>
                </c:pt>
                <c:pt idx="5">
                  <c:v>2.8</c:v>
                </c:pt>
                <c:pt idx="6">
                  <c:v>6.3</c:v>
                </c:pt>
                <c:pt idx="7">
                  <c:v>7.9</c:v>
                </c:pt>
                <c:pt idx="8">
                  <c:v>8.1999999999999993</c:v>
                </c:pt>
                <c:pt idx="9">
                  <c:v>8.8000000000000007</c:v>
                </c:pt>
                <c:pt idx="10">
                  <c:v>13.5</c:v>
                </c:pt>
                <c:pt idx="11">
                  <c:v>19</c:v>
                </c:pt>
                <c:pt idx="12">
                  <c:v>22.8</c:v>
                </c:pt>
                <c:pt idx="1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8-4E96-A7E3-5317A3B5C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21-45A0-B728-DB605113F5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621-45A0-B728-DB605113F5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621-45A0-B728-DB605113F5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621-45A0-B728-DB605113F5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621-45A0-B728-DB605113F5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621-45A0-B728-DB605113F5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621-45A0-B728-DB605113F5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621-45A0-B728-DB605113F5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621-45A0-B728-DB605113F5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621-45A0-B728-DB605113F5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621-45A0-B728-DB605113F5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621-45A0-B728-DB605113F5BF}"/>
              </c:ext>
            </c:extLst>
          </c:dPt>
          <c:dLbls>
            <c:dLbl>
              <c:idx val="0"/>
              <c:layout>
                <c:manualLayout>
                  <c:x val="4.9077312289580677E-2"/>
                  <c:y val="2.8091691868692578E-2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s-MX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21-45A0-B728-DB605113F5BF}"/>
                </c:ext>
              </c:extLst>
            </c:dLbl>
            <c:dLbl>
              <c:idx val="1"/>
              <c:layout>
                <c:manualLayout>
                  <c:x val="7.3464411656402939E-2"/>
                  <c:y val="-4.5133900755122136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3480419067499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621-45A0-B728-DB605113F5BF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1-45A0-B728-DB605113F5BF}"/>
                </c:ext>
              </c:extLst>
            </c:dLbl>
            <c:dLbl>
              <c:idx val="3"/>
              <c:layout>
                <c:manualLayout>
                  <c:x val="-3.9001406059588468E-2"/>
                  <c:y val="5.6786131570219563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1-45A0-B728-DB605113F5BF}"/>
                </c:ext>
              </c:extLst>
            </c:dLbl>
            <c:dLbl>
              <c:idx val="4"/>
              <c:layout>
                <c:manualLayout>
                  <c:x val="-4.9791690130481805E-2"/>
                  <c:y val="3.2482230448576677E-2"/>
                </c:manualLayout>
              </c:layout>
              <c:numFmt formatCode="0.00%" sourceLinked="0"/>
              <c:spPr>
                <a:noFill/>
                <a:ln>
                  <a:solidFill>
                    <a:srgbClr val="27689D"/>
                  </a:solidFill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091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046849373471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621-45A0-B728-DB605113F5BF}"/>
                </c:ext>
              </c:extLst>
            </c:dLbl>
            <c:dLbl>
              <c:idx val="5"/>
              <c:layout>
                <c:manualLayout>
                  <c:x val="-2.8463463499495995E-2"/>
                  <c:y val="2.8933013417341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21-45A0-B728-DB605113F5BF}"/>
                </c:ext>
              </c:extLst>
            </c:dLbl>
            <c:dLbl>
              <c:idx val="6"/>
              <c:layout>
                <c:manualLayout>
                  <c:x val="-0.11616641507762492"/>
                  <c:y val="-1.52508387514336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21-45A0-B728-DB605113F5BF}"/>
                </c:ext>
              </c:extLst>
            </c:dLbl>
            <c:dLbl>
              <c:idx val="7"/>
              <c:layout>
                <c:manualLayout>
                  <c:x val="-8.7520406655421934E-2"/>
                  <c:y val="-4.5086968220863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21-45A0-B728-DB605113F5BF}"/>
                </c:ext>
              </c:extLst>
            </c:dLbl>
            <c:dLbl>
              <c:idx val="8"/>
              <c:layout>
                <c:manualLayout>
                  <c:x val="-8.8457169604366837E-2"/>
                  <c:y val="-0.10253685991845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21-45A0-B728-DB605113F5BF}"/>
                </c:ext>
              </c:extLst>
            </c:dLbl>
            <c:dLbl>
              <c:idx val="9"/>
              <c:layout>
                <c:manualLayout>
                  <c:x val="9.4401105617002452E-3"/>
                  <c:y val="-6.43760163128549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21-45A0-B728-DB605113F5BF}"/>
                </c:ext>
              </c:extLst>
            </c:dLbl>
            <c:dLbl>
              <c:idx val="10"/>
              <c:layout>
                <c:manualLayout>
                  <c:x val="0.15286538788416645"/>
                  <c:y val="-5.8945475122628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21-45A0-B728-DB605113F5BF}"/>
                </c:ext>
              </c:extLst>
            </c:dLbl>
            <c:dLbl>
              <c:idx val="11"/>
              <c:layout>
                <c:manualLayout>
                  <c:x val="0.32833047171389551"/>
                  <c:y val="-3.86149717466143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21-45A0-B728-DB605113F5B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Explotación de minas y canteras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'PIB RAMAS'!$B$102:$B$113</c:f>
              <c:numCache>
                <c:formatCode>#,##0</c:formatCode>
                <c:ptCount val="12"/>
                <c:pt idx="0">
                  <c:v>47015.529814060275</c:v>
                </c:pt>
                <c:pt idx="1">
                  <c:v>36076.584344839546</c:v>
                </c:pt>
                <c:pt idx="2">
                  <c:v>30858.334953647824</c:v>
                </c:pt>
                <c:pt idx="3">
                  <c:v>24578.933913940393</c:v>
                </c:pt>
                <c:pt idx="4">
                  <c:v>21014.846350942094</c:v>
                </c:pt>
                <c:pt idx="5">
                  <c:v>17391.66621579021</c:v>
                </c:pt>
                <c:pt idx="6">
                  <c:v>14076.623768087278</c:v>
                </c:pt>
                <c:pt idx="7">
                  <c:v>12816.718680970422</c:v>
                </c:pt>
                <c:pt idx="8">
                  <c:v>12216.198388436518</c:v>
                </c:pt>
                <c:pt idx="9">
                  <c:v>9501.1909893026987</c:v>
                </c:pt>
                <c:pt idx="10">
                  <c:v>7602.0885241440601</c:v>
                </c:pt>
                <c:pt idx="11">
                  <c:v>7326.1633139373789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621-45A0-B728-DB605113F5B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14/05/2021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aumentó 1,1% </a:t>
            </a:r>
            <a:r>
              <a:rPr lang="es-ES" altLang="es-CO" sz="1900" dirty="0">
                <a:solidFill>
                  <a:srgbClr val="395F9B"/>
                </a:solidFill>
              </a:rPr>
              <a:t>en el primer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3,3%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 y </a:t>
            </a:r>
            <a:r>
              <a:rPr lang="es-ES" altLang="es-CO" sz="1900" b="1" dirty="0">
                <a:solidFill>
                  <a:srgbClr val="395F9B"/>
                </a:solidFill>
              </a:rPr>
              <a:t>fue la quinta actividad económica que más creció en el trimestre.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452559" y="2645078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74175"/>
              </p:ext>
            </p:extLst>
          </p:nvPr>
        </p:nvGraphicFramePr>
        <p:xfrm>
          <a:off x="1717458" y="1386426"/>
          <a:ext cx="8757084" cy="410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primer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2,2 puntos porcentuales  por encima de la variación del PIB  (1,1%).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683702"/>
              </p:ext>
            </p:extLst>
          </p:nvPr>
        </p:nvGraphicFramePr>
        <p:xfrm>
          <a:off x="191586" y="1126109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(2014-2021)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2021 (3,3%) </a:t>
            </a:r>
            <a:r>
              <a:rPr lang="es-ES" altLang="es-CO" sz="1900" dirty="0">
                <a:solidFill>
                  <a:srgbClr val="395F9B"/>
                </a:solidFill>
              </a:rPr>
              <a:t>fue inferior en 3,0 puntos porcentuales a la variación presentada en 2020 (6,3%).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663953"/>
              </p:ext>
            </p:extLst>
          </p:nvPr>
        </p:nvGraphicFramePr>
        <p:xfrm>
          <a:off x="0" y="1471940"/>
          <a:ext cx="12105409" cy="423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I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744538" y="1573367"/>
            <a:ext cx="507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73367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8023"/>
              </p:ext>
            </p:extLst>
          </p:nvPr>
        </p:nvGraphicFramePr>
        <p:xfrm>
          <a:off x="554610" y="2140128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161396"/>
              </p:ext>
            </p:extLst>
          </p:nvPr>
        </p:nvGraphicFramePr>
        <p:xfrm>
          <a:off x="6489479" y="2025941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I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74853"/>
              </p:ext>
            </p:extLst>
          </p:nvPr>
        </p:nvGraphicFramePr>
        <p:xfrm>
          <a:off x="1407966" y="1173781"/>
          <a:ext cx="9687793" cy="556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Se tomó como base el valor agregado a precios corrientes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primer trimestre de  2021 con el  8,74% en el valor agregado generado por la economía, ocupando el quinto lugar de las 12 ramas de actividad económica*.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71029"/>
              </p:ext>
            </p:extLst>
          </p:nvPr>
        </p:nvGraphicFramePr>
        <p:xfrm>
          <a:off x="1603523" y="1181969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57B03-02EA-453F-8BB9-D8F900191DD8}"/>
</file>

<file path=customXml/itemProps2.xml><?xml version="1.0" encoding="utf-8"?>
<ds:datastoreItem xmlns:ds="http://schemas.openxmlformats.org/officeDocument/2006/customXml" ds:itemID="{0012C22F-E983-41A8-AB14-7381B91F4472}"/>
</file>

<file path=customXml/itemProps3.xml><?xml version="1.0" encoding="utf-8"?>
<ds:datastoreItem xmlns:ds="http://schemas.openxmlformats.org/officeDocument/2006/customXml" ds:itemID="{3B239366-BD2C-4018-BEBD-0E808185BC91}"/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466</Words>
  <Application>Microsoft Office PowerPoint</Application>
  <PresentationFormat>Panorámica</PresentationFormat>
  <Paragraphs>92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201</cp:revision>
  <dcterms:created xsi:type="dcterms:W3CDTF">2019-02-12T04:28:07Z</dcterms:created>
  <dcterms:modified xsi:type="dcterms:W3CDTF">2021-05-14T23:41:10Z</dcterms:modified>
</cp:coreProperties>
</file>